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82" r:id="rId3"/>
    <p:sldId id="285" r:id="rId4"/>
    <p:sldId id="284" r:id="rId5"/>
    <p:sldId id="258" r:id="rId6"/>
    <p:sldId id="259" r:id="rId7"/>
    <p:sldId id="260" r:id="rId8"/>
    <p:sldId id="262" r:id="rId9"/>
    <p:sldId id="263" r:id="rId10"/>
    <p:sldId id="264" r:id="rId11"/>
    <p:sldId id="265" r:id="rId12"/>
    <p:sldId id="266" r:id="rId13"/>
    <p:sldId id="267" r:id="rId14"/>
    <p:sldId id="270" r:id="rId15"/>
    <p:sldId id="271" r:id="rId16"/>
    <p:sldId id="272" r:id="rId17"/>
    <p:sldId id="273" r:id="rId18"/>
    <p:sldId id="275" r:id="rId19"/>
    <p:sldId id="276" r:id="rId20"/>
    <p:sldId id="277" r:id="rId21"/>
    <p:sldId id="278" r:id="rId22"/>
    <p:sldId id="279" r:id="rId23"/>
    <p:sldId id="286" r:id="rId24"/>
    <p:sldId id="281" r:id="rId25"/>
    <p:sldId id="280" r:id="rId26"/>
    <p:sldId id="287" r:id="rId27"/>
    <p:sldId id="288" r:id="rId28"/>
    <p:sldId id="290" r:id="rId29"/>
    <p:sldId id="291" r:id="rId30"/>
    <p:sldId id="29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86118" autoAdjust="0"/>
  </p:normalViewPr>
  <p:slideViewPr>
    <p:cSldViewPr>
      <p:cViewPr varScale="1">
        <p:scale>
          <a:sx n="93" d="100"/>
          <a:sy n="93" d="100"/>
        </p:scale>
        <p:origin x="-2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http://newcomers2011.wikispaces.com/file/view/immigration+stats.xls/272570078/immigration%20stats.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newcomers2011.wikispaces.com/file/view/immigration+stats.xls/272570078/immigration%20stats.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300" b="1" i="0" u="none" strike="noStrike" baseline="0">
                <a:solidFill>
                  <a:srgbClr val="000000"/>
                </a:solidFill>
                <a:latin typeface="Helvetica Neue"/>
                <a:ea typeface="Helvetica Neue"/>
                <a:cs typeface="Helvetica Neue"/>
              </a:defRPr>
            </a:pPr>
            <a:r>
              <a:rPr lang="en-US"/>
              <a:t>Chart 5</a:t>
            </a:r>
          </a:p>
        </c:rich>
      </c:tx>
      <c:layout>
        <c:manualLayout>
          <c:xMode val="edge"/>
          <c:yMode val="edge"/>
          <c:x val="0.47047797563261579"/>
          <c:y val="0.72473867595818975"/>
        </c:manualLayout>
      </c:layout>
      <c:spPr>
        <a:noFill/>
        <a:ln w="25400">
          <a:noFill/>
        </a:ln>
      </c:spPr>
    </c:title>
    <c:plotArea>
      <c:layout/>
      <c:barChart>
        <c:barDir val="bar"/>
        <c:grouping val="clustered"/>
        <c:ser>
          <c:idx val="0"/>
          <c:order val="0"/>
          <c:tx>
            <c:strRef>
              <c:f>'[immigration stats.xls]Sheet 1 - Table 1'!$B$1</c:f>
              <c:strCache>
                <c:ptCount val="1"/>
                <c:pt idx="0">
                  <c:v>Africa</c:v>
                </c:pt>
              </c:strCache>
            </c:strRef>
          </c:tx>
          <c:spPr>
            <a:solidFill>
              <a:srgbClr val="2E578B"/>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1'!$B$2:$B$8</c:f>
              <c:numCache>
                <c:formatCode>#,##0</c:formatCode>
                <c:ptCount val="7"/>
                <c:pt idx="0">
                  <c:v>1806</c:v>
                </c:pt>
                <c:pt idx="1">
                  <c:v>6095</c:v>
                </c:pt>
                <c:pt idx="2">
                  <c:v>108885</c:v>
                </c:pt>
                <c:pt idx="3">
                  <c:v>117245</c:v>
                </c:pt>
                <c:pt idx="4">
                  <c:v>17910</c:v>
                </c:pt>
                <c:pt idx="5">
                  <c:v>12965</c:v>
                </c:pt>
                <c:pt idx="6">
                  <c:v>27260</c:v>
                </c:pt>
              </c:numCache>
            </c:numRef>
          </c:val>
        </c:ser>
        <c:ser>
          <c:idx val="1"/>
          <c:order val="1"/>
          <c:tx>
            <c:strRef>
              <c:f>'[immigration stats.xls]Sheet 1 - Table 1'!$C$1</c:f>
              <c:strCache>
                <c:ptCount val="1"/>
                <c:pt idx="0">
                  <c:v>Asia and ME</c:v>
                </c:pt>
              </c:strCache>
            </c:strRef>
          </c:tx>
          <c:spPr>
            <a:solidFill>
              <a:srgbClr val="5D9548"/>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1'!$C$2:$C$8</c:f>
              <c:numCache>
                <c:formatCode>#,##0</c:formatCode>
                <c:ptCount val="7"/>
                <c:pt idx="0">
                  <c:v>8095</c:v>
                </c:pt>
                <c:pt idx="1">
                  <c:v>38325</c:v>
                </c:pt>
                <c:pt idx="2">
                  <c:v>216765</c:v>
                </c:pt>
                <c:pt idx="3">
                  <c:v>1132215</c:v>
                </c:pt>
                <c:pt idx="4">
                  <c:v>126645</c:v>
                </c:pt>
                <c:pt idx="5">
                  <c:v>83850</c:v>
                </c:pt>
                <c:pt idx="6">
                  <c:v>543255</c:v>
                </c:pt>
              </c:numCache>
            </c:numRef>
          </c:val>
        </c:ser>
        <c:ser>
          <c:idx val="2"/>
          <c:order val="2"/>
          <c:tx>
            <c:strRef>
              <c:f>'[immigration stats.xls]Sheet 1 - Table 1'!$D$1</c:f>
              <c:strCache>
                <c:ptCount val="1"/>
                <c:pt idx="0">
                  <c:v>Total</c:v>
                </c:pt>
              </c:strCache>
            </c:strRef>
          </c:tx>
          <c:spPr>
            <a:solidFill>
              <a:srgbClr val="E7A03C"/>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1'!$D$2:$D$8</c:f>
              <c:numCache>
                <c:formatCode>#,##0</c:formatCode>
                <c:ptCount val="7"/>
                <c:pt idx="0">
                  <c:v>9901</c:v>
                </c:pt>
                <c:pt idx="1">
                  <c:v>44420</c:v>
                </c:pt>
                <c:pt idx="2">
                  <c:v>325650</c:v>
                </c:pt>
                <c:pt idx="3">
                  <c:v>1249460</c:v>
                </c:pt>
                <c:pt idx="4">
                  <c:v>144555</c:v>
                </c:pt>
                <c:pt idx="5">
                  <c:v>96815</c:v>
                </c:pt>
                <c:pt idx="6">
                  <c:v>570515</c:v>
                </c:pt>
              </c:numCache>
            </c:numRef>
          </c:val>
        </c:ser>
        <c:gapWidth val="100"/>
        <c:overlap val="-10"/>
        <c:axId val="58744192"/>
        <c:axId val="59090048"/>
      </c:barChart>
      <c:catAx>
        <c:axId val="58744192"/>
        <c:scaling>
          <c:orientation val="maxMin"/>
        </c:scaling>
        <c:axPos val="l"/>
        <c:numFmt formatCode="General" sourceLinked="1"/>
        <c:majorTickMark val="none"/>
        <c:tickLblPos val="low"/>
        <c:spPr>
          <a:ln w="12700">
            <a:solidFill>
              <a:srgbClr val="000000"/>
            </a:solidFill>
            <a:prstDash val="solid"/>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59090048"/>
        <c:crosses val="autoZero"/>
        <c:auto val="1"/>
        <c:lblAlgn val="ctr"/>
        <c:lblOffset val="100"/>
        <c:tickLblSkip val="1"/>
        <c:tickMarkSkip val="1"/>
      </c:catAx>
      <c:valAx>
        <c:axId val="59090048"/>
        <c:scaling>
          <c:orientation val="minMax"/>
        </c:scaling>
        <c:axPos val="t"/>
        <c:majorGridlines>
          <c:spPr>
            <a:ln w="12700">
              <a:solidFill>
                <a:srgbClr val="AAAAAA"/>
              </a:solidFill>
              <a:prstDash val="solid"/>
            </a:ln>
          </c:spPr>
        </c:majorGridlines>
        <c:numFmt formatCode="##,#00" sourceLinked="0"/>
        <c:majorTickMark val="none"/>
        <c:tickLblPos val="nextTo"/>
        <c:spPr>
          <a:ln w="9525">
            <a:noFill/>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58744192"/>
        <c:crosses val="autoZero"/>
        <c:crossBetween val="between"/>
      </c:valAx>
      <c:spPr>
        <a:noFill/>
        <a:ln w="25400">
          <a:noFill/>
        </a:ln>
      </c:spPr>
    </c:plotArea>
    <c:legend>
      <c:legendPos val="r"/>
      <c:layout/>
      <c:spPr>
        <a:noFill/>
        <a:ln w="25400">
          <a:noFill/>
        </a:ln>
      </c:spPr>
      <c:txPr>
        <a:bodyPr/>
        <a:lstStyle/>
        <a:p>
          <a:pPr>
            <a:defRPr sz="1195" b="0" i="0" u="none" strike="noStrike" baseline="0">
              <a:solidFill>
                <a:srgbClr val="000000"/>
              </a:solidFill>
              <a:latin typeface="Helvetica Neue"/>
              <a:ea typeface="Helvetica Neue"/>
              <a:cs typeface="Helvetica Neue"/>
            </a:defRPr>
          </a:pPr>
          <a:endParaRPr lang="en-US"/>
        </a:p>
      </c:txPr>
    </c:legend>
    <c:dispBlanksAs val="gap"/>
  </c:chart>
  <c:spPr>
    <a:noFill/>
    <a:ln w="9525">
      <a:noFill/>
    </a:ln>
  </c:spPr>
  <c:txPr>
    <a:bodyPr/>
    <a:lstStyle/>
    <a:p>
      <a:pPr>
        <a:defRPr sz="1100" b="1" i="0" u="none" strike="noStrike" baseline="0">
          <a:solidFill>
            <a:srgbClr val="000000"/>
          </a:solidFill>
          <a:latin typeface="Helvetica Neue"/>
          <a:ea typeface="Helvetica Neue"/>
          <a:cs typeface="Helvetica Neue"/>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300" b="1" i="0" u="none" strike="noStrike" baseline="0">
                <a:solidFill>
                  <a:srgbClr val="000000"/>
                </a:solidFill>
                <a:latin typeface="Helvetica Neue"/>
                <a:ea typeface="Helvetica Neue"/>
                <a:cs typeface="Helvetica Neue"/>
              </a:defRPr>
            </a:pPr>
            <a:r>
              <a:rPr lang="en-US"/>
              <a:t>Chart 5</a:t>
            </a:r>
          </a:p>
        </c:rich>
      </c:tx>
      <c:layout>
        <c:manualLayout>
          <c:xMode val="edge"/>
          <c:yMode val="edge"/>
          <c:x val="0.47047797563261556"/>
          <c:y val="0.7247386759581893"/>
        </c:manualLayout>
      </c:layout>
      <c:spPr>
        <a:noFill/>
        <a:ln w="25400">
          <a:noFill/>
        </a:ln>
      </c:spPr>
    </c:title>
    <c:plotArea>
      <c:layout/>
      <c:barChart>
        <c:barDir val="bar"/>
        <c:grouping val="clustered"/>
        <c:ser>
          <c:idx val="0"/>
          <c:order val="0"/>
          <c:tx>
            <c:strRef>
              <c:f>'[immigration stats.xls]Sheet 1 - Table 1'!$B$1</c:f>
              <c:strCache>
                <c:ptCount val="1"/>
                <c:pt idx="0">
                  <c:v>Africa</c:v>
                </c:pt>
              </c:strCache>
            </c:strRef>
          </c:tx>
          <c:spPr>
            <a:solidFill>
              <a:srgbClr val="2E578B"/>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1'!$B$2:$B$8</c:f>
              <c:numCache>
                <c:formatCode>#,##0</c:formatCode>
                <c:ptCount val="7"/>
                <c:pt idx="0">
                  <c:v>1806</c:v>
                </c:pt>
                <c:pt idx="1">
                  <c:v>6095</c:v>
                </c:pt>
                <c:pt idx="2">
                  <c:v>108885</c:v>
                </c:pt>
                <c:pt idx="3">
                  <c:v>117245</c:v>
                </c:pt>
                <c:pt idx="4">
                  <c:v>17910</c:v>
                </c:pt>
                <c:pt idx="5">
                  <c:v>12965</c:v>
                </c:pt>
                <c:pt idx="6">
                  <c:v>27260</c:v>
                </c:pt>
              </c:numCache>
            </c:numRef>
          </c:val>
        </c:ser>
        <c:ser>
          <c:idx val="1"/>
          <c:order val="1"/>
          <c:tx>
            <c:strRef>
              <c:f>'[immigration stats.xls]Sheet 1 - Table 1'!$C$1</c:f>
              <c:strCache>
                <c:ptCount val="1"/>
                <c:pt idx="0">
                  <c:v>Asia and ME</c:v>
                </c:pt>
              </c:strCache>
            </c:strRef>
          </c:tx>
          <c:spPr>
            <a:solidFill>
              <a:srgbClr val="5D9548"/>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1'!$C$2:$C$8</c:f>
              <c:numCache>
                <c:formatCode>#,##0</c:formatCode>
                <c:ptCount val="7"/>
                <c:pt idx="0">
                  <c:v>8095</c:v>
                </c:pt>
                <c:pt idx="1">
                  <c:v>38325</c:v>
                </c:pt>
                <c:pt idx="2">
                  <c:v>216765</c:v>
                </c:pt>
                <c:pt idx="3">
                  <c:v>1132215</c:v>
                </c:pt>
                <c:pt idx="4">
                  <c:v>126645</c:v>
                </c:pt>
                <c:pt idx="5">
                  <c:v>83850</c:v>
                </c:pt>
                <c:pt idx="6">
                  <c:v>543255</c:v>
                </c:pt>
              </c:numCache>
            </c:numRef>
          </c:val>
        </c:ser>
        <c:ser>
          <c:idx val="2"/>
          <c:order val="2"/>
          <c:tx>
            <c:strRef>
              <c:f>'[immigration stats.xls]Sheet 1 - Table 1'!$D$1</c:f>
              <c:strCache>
                <c:ptCount val="1"/>
                <c:pt idx="0">
                  <c:v>Total</c:v>
                </c:pt>
              </c:strCache>
            </c:strRef>
          </c:tx>
          <c:spPr>
            <a:solidFill>
              <a:srgbClr val="E7A03C"/>
            </a:solidFill>
            <a:ln w="25400">
              <a:noFill/>
            </a:ln>
          </c:spPr>
          <c:cat>
            <c:strRef>
              <c:f>'[immigration stats.xls]Sheet 1 - Table 1'!$A$2:$A$8</c:f>
              <c:strCache>
                <c:ptCount val="7"/>
                <c:pt idx="0">
                  <c:v>Halifax</c:v>
                </c:pt>
                <c:pt idx="1">
                  <c:v>Hamilton</c:v>
                </c:pt>
                <c:pt idx="2">
                  <c:v>Montreal</c:v>
                </c:pt>
                <c:pt idx="3">
                  <c:v>Toronto</c:v>
                </c:pt>
                <c:pt idx="4">
                  <c:v>Calgary</c:v>
                </c:pt>
                <c:pt idx="5">
                  <c:v>Edmonton</c:v>
                </c:pt>
                <c:pt idx="6">
                  <c:v>Vancouver</c:v>
                </c:pt>
              </c:strCache>
            </c:strRef>
          </c:cat>
          <c:val>
            <c:numRef>
              <c:f>'[immigration stats.xls]Sheet 1 - Table 1'!$D$2:$D$8</c:f>
              <c:numCache>
                <c:formatCode>#,##0</c:formatCode>
                <c:ptCount val="7"/>
                <c:pt idx="0">
                  <c:v>9901</c:v>
                </c:pt>
                <c:pt idx="1">
                  <c:v>44420</c:v>
                </c:pt>
                <c:pt idx="2">
                  <c:v>325650</c:v>
                </c:pt>
                <c:pt idx="3">
                  <c:v>1249460</c:v>
                </c:pt>
                <c:pt idx="4">
                  <c:v>144555</c:v>
                </c:pt>
                <c:pt idx="5">
                  <c:v>96815</c:v>
                </c:pt>
                <c:pt idx="6">
                  <c:v>570515</c:v>
                </c:pt>
              </c:numCache>
            </c:numRef>
          </c:val>
        </c:ser>
        <c:gapWidth val="100"/>
        <c:overlap val="-10"/>
        <c:axId val="60623872"/>
        <c:axId val="60625664"/>
      </c:barChart>
      <c:catAx>
        <c:axId val="60623872"/>
        <c:scaling>
          <c:orientation val="maxMin"/>
        </c:scaling>
        <c:axPos val="l"/>
        <c:numFmt formatCode="General" sourceLinked="1"/>
        <c:majorTickMark val="none"/>
        <c:tickLblPos val="low"/>
        <c:spPr>
          <a:ln w="12700">
            <a:solidFill>
              <a:srgbClr val="000000"/>
            </a:solidFill>
            <a:prstDash val="solid"/>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60625664"/>
        <c:crosses val="autoZero"/>
        <c:auto val="1"/>
        <c:lblAlgn val="ctr"/>
        <c:lblOffset val="100"/>
        <c:tickLblSkip val="1"/>
        <c:tickMarkSkip val="1"/>
      </c:catAx>
      <c:valAx>
        <c:axId val="60625664"/>
        <c:scaling>
          <c:orientation val="minMax"/>
        </c:scaling>
        <c:axPos val="t"/>
        <c:majorGridlines>
          <c:spPr>
            <a:ln w="12700">
              <a:solidFill>
                <a:srgbClr val="AAAAAA"/>
              </a:solidFill>
              <a:prstDash val="solid"/>
            </a:ln>
          </c:spPr>
        </c:majorGridlines>
        <c:numFmt formatCode="##,#00" sourceLinked="0"/>
        <c:majorTickMark val="none"/>
        <c:tickLblPos val="nextTo"/>
        <c:spPr>
          <a:ln w="9525">
            <a:noFill/>
          </a:ln>
        </c:spPr>
        <c:txPr>
          <a:bodyPr rot="0" vert="horz"/>
          <a:lstStyle/>
          <a:p>
            <a:pPr>
              <a:defRPr sz="1100" b="0" i="0" u="none" strike="noStrike" baseline="0">
                <a:solidFill>
                  <a:srgbClr val="000000"/>
                </a:solidFill>
                <a:latin typeface="Helvetica Neue"/>
                <a:ea typeface="Helvetica Neue"/>
                <a:cs typeface="Helvetica Neue"/>
              </a:defRPr>
            </a:pPr>
            <a:endParaRPr lang="en-US"/>
          </a:p>
        </c:txPr>
        <c:crossAx val="60623872"/>
        <c:crosses val="autoZero"/>
        <c:crossBetween val="between"/>
      </c:valAx>
      <c:spPr>
        <a:noFill/>
        <a:ln w="25400">
          <a:noFill/>
        </a:ln>
      </c:spPr>
    </c:plotArea>
    <c:legend>
      <c:legendPos val="r"/>
      <c:layout/>
      <c:spPr>
        <a:noFill/>
        <a:ln w="25400">
          <a:noFill/>
        </a:ln>
      </c:spPr>
      <c:txPr>
        <a:bodyPr/>
        <a:lstStyle/>
        <a:p>
          <a:pPr>
            <a:defRPr sz="1195" b="0" i="0" u="none" strike="noStrike" baseline="0">
              <a:solidFill>
                <a:srgbClr val="000000"/>
              </a:solidFill>
              <a:latin typeface="Helvetica Neue"/>
              <a:ea typeface="Helvetica Neue"/>
              <a:cs typeface="Helvetica Neue"/>
            </a:defRPr>
          </a:pPr>
          <a:endParaRPr lang="en-US"/>
        </a:p>
      </c:txPr>
    </c:legend>
    <c:dispBlanksAs val="gap"/>
  </c:chart>
  <c:spPr>
    <a:noFill/>
    <a:ln w="9525">
      <a:noFill/>
    </a:ln>
  </c:spPr>
  <c:txPr>
    <a:bodyPr/>
    <a:lstStyle/>
    <a:p>
      <a:pPr>
        <a:defRPr sz="1100" b="1" i="0" u="none" strike="noStrike" baseline="0">
          <a:solidFill>
            <a:srgbClr val="000000"/>
          </a:solidFill>
          <a:latin typeface="Helvetica Neue"/>
          <a:ea typeface="Helvetica Neue"/>
          <a:cs typeface="Helvetica Neue"/>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425759-B055-499A-B14F-6179D51FB28F}" type="datetimeFigureOut">
              <a:rPr lang="en-US" smtClean="0"/>
              <a:pPr/>
              <a:t>11/28/2011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4C3BF3-AEEB-488D-9A1C-9255D3EB47A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Unlike VPL we looked at previously, Edmonton Public Library offers their website in English only. Besides, you have to know where to go in order to find information for immigrants. It is under Interest and multicultural and you will see newcomers. Without knowing that, you will have to spend some time to find information for immigrants.</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EPL has in-branch programs such as English Language Learning Tours, English Conversation Circles and Practice English at your Library. I think EPL offers programs that most immigrants need, but they are not easily accessible to most immigrants. For example, currently English Conversation Circle is offered in 9 branches mostly weekdays, which means if you are an immigrant who works from Monday to Fridays cannot join this program. This program is part of Catholic Social Services Learning and Community Enrichment Program. EPL provides the space.</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EPL has a service called, “Settlement Services” as well.  As you see, this program is funded by Citizenship and Immigration Canada is provided in partnership with the Edmonton Immigrant Services Association. Services are free for eligible clients and currently only available in 3 branches.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move to Calgary Public Library</a:t>
            </a:r>
            <a:r>
              <a:rPr lang="en-US" dirty="0" smtClean="0"/>
              <a:t>. According to the Statistics Canada, Calgary has the f</a:t>
            </a:r>
            <a:r>
              <a:rPr lang="en-US" sz="1200" kern="1200" dirty="0" smtClean="0">
                <a:solidFill>
                  <a:schemeClr val="tx1"/>
                </a:solidFill>
                <a:latin typeface="+mn-lt"/>
                <a:ea typeface="+mn-ea"/>
                <a:cs typeface="+mn-cs"/>
              </a:rPr>
              <a:t>astest growing foreign born population. </a:t>
            </a:r>
            <a:br>
              <a:rPr lang="en-US" sz="1200" kern="1200" dirty="0" smtClean="0">
                <a:solidFill>
                  <a:schemeClr val="tx1"/>
                </a:solidFill>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Like EPL, I was not able to find any other languages except for English in Calgary Public Library website.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 looked at the program website and found that you need to have a library card in order to register any programs in CPL. That means you need to pay $12.00 if you wish to attend one program at CPL and when you have a tight budget, which most immigrants would encounter in the beginning of their settlement in Canada, would not really want to register the program.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CPL offers both free and fee-involved programs for immigrants who want to practice their English. Here, the ESL Coffee and Conversation and ESL Tea and Talk are free drop in programs while Learn English at the library, which has a partnership with the YWCA of Calgary, the fee is involved. One program I find really helpful is that a program called, Welcome to Canada Newcomer’s Session in Spanish in partnership with the Calgary Bridge Foundation. Spanish speaking immigrants can certainly have useful information through this program in terms of finding about community supports, government services, school systems, ESL, and other resources available in Calgary. Another program I think very interesting is “New Friends and Neighbors Group”, which is presented by the Calgary Immigrant Women’s Association.  This program offers free childcare, which is great for immigrants who have children. In this case, CPL offers the space for the program.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examining public library services offered in Canada, Louisa and I had a closer look at the CLA’s Position Statement on Library Services to Linguistic and Ethnic Minorities. Let’s take a look at the statement together. </a:t>
            </a:r>
            <a:r>
              <a:rPr lang="en-US" dirty="0" smtClean="0"/>
              <a:t>…Here I particularly find that we have to pay attention more to the statement number 1 and number 5. All citizens of Canada should have equitable access to library materials and services which will meet their needs regardless of their language, cultural background or country of origin. It is recognized that Canadian public libraries have a special role to play in the provision of multicultural services to the residents of their communities. They have a unique role to play in not only meeting the needs of a diverse Canadian people, but also in promoting cross-cultural understanding in the interest of a harmonious and integrated society. When public libraries provide services for immigrants, they have to really think about their users needs and wants more carefully. Providing English classes and courses about citizenship test are wonderful. At the same time, public libraries can provide more up-to dated services. For example, on August 20</a:t>
            </a:r>
            <a:r>
              <a:rPr lang="en-US" baseline="30000" dirty="0" smtClean="0"/>
              <a:t>th</a:t>
            </a:r>
            <a:r>
              <a:rPr lang="en-US" dirty="0" smtClean="0"/>
              <a:t> Vancouver’s Globe and Mail, Francis </a:t>
            </a:r>
            <a:r>
              <a:rPr lang="en-US" dirty="0" err="1" smtClean="0"/>
              <a:t>Bula</a:t>
            </a:r>
            <a:r>
              <a:rPr lang="en-US" dirty="0" smtClean="0"/>
              <a:t> mentioned that “</a:t>
            </a:r>
            <a:r>
              <a:rPr lang="en-US" dirty="0" smtClean="0"/>
              <a:t>At public libraries everywhere, that’s meant a new focus on teaching new groups of users – immigrants, homeless people, teenagers, seniors – not just how to find a print volume, but how to work with all the different kinds of technology to find the most reliable information on the Internet, download a book remotely to their e-readers, and get children excited about reading. “ Maybe, public libraries can offer programs like “ how to find reliable health information on the web” in Chinese, or Hindi, or other languages. (we believe) that Public libraries can play a critical role in immigrants’ lives when they meet immigrants needs and wants and when they are willing to listen to immigrants’ voices continuously. Through working on our group project, as one of our course objectives points out, Louisa and I have been trying to “identify and critically evaluate library and information services contributions to meet the needs of special populations and traditionally underrepresented groups”.  And, we hope this presentation helped you understand and evaluate more of public library services for immigrants in Canada. Thank you very much.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4C3BF3-AEEB-488D-9A1C-9255D3EB47A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look at library services for immigrants in Vancouver Public Library first</a:t>
            </a:r>
            <a:r>
              <a:rPr lang="en-US" dirty="0" smtClean="0"/>
              <a:t>. Vancouver has the largest immigrants population in the west according to the Statistics Canada. </a:t>
            </a:r>
          </a:p>
          <a:p>
            <a:r>
              <a:rPr lang="en-US" dirty="0" smtClean="0"/>
              <a:t> </a:t>
            </a:r>
            <a:r>
              <a:rPr lang="en-US" dirty="0" smtClean="0"/>
              <a:t>VPL offers in their websites in six different languages in addition to English. The remarkable thing about this is that these websites in different languages provide  a great introduction about VPL.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example, as a Korean speaker myself, I looked at the website in Korean. This website explains the detail of VPL use such as how to make a library card and the borrowing policy. The link in red has more detail about the section. I clicked on the more detailed information about their borrowing policy.</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explains the borrowing period for books, magazines and other materials as well as overdue charges for each item based on the patron group’s categorizes. As all of us are aware, understanding borrowing policies is essential to most library users and could be challenging for some library users if they are not familiar with this type of library system. So, those policies written in the users’ mother tongue really help users understand in terms of using the library in the beginning and later on.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VPL also has a centre called, “ Skilled Immigrant </a:t>
            </a:r>
            <a:r>
              <a:rPr lang="en-US" dirty="0" err="1" smtClean="0"/>
              <a:t>Infocentre</a:t>
            </a:r>
            <a:r>
              <a:rPr lang="en-US" dirty="0" smtClean="0"/>
              <a:t>” . As you see here, this centre offers “ a free service to help immigrants find the information they need to get a job in his or her field of education and experience”. And, it is located at the Central Branch of VPL.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look at the section of “Questions and Answers for skilled immigrants”, you will find more information about this centre. You do not need library card to use this service and they can provide referral services for other institutions and it is free.</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centre is open from Monday to Sunday, which is great for immigrants who have various hours of working schedules and for someone who cannot make during weekdays can come and use the service from this centre during weekend.  I personally think that VPL offers a great service to immigrants in general.</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look at Edmonton Public Library. </a:t>
            </a:r>
            <a:endParaRPr lang="en-US" dirty="0"/>
          </a:p>
        </p:txBody>
      </p:sp>
      <p:sp>
        <p:nvSpPr>
          <p:cNvPr id="4" name="Slide Number Placeholder 3"/>
          <p:cNvSpPr>
            <a:spLocks noGrp="1"/>
          </p:cNvSpPr>
          <p:nvPr>
            <p:ph type="sldNum" sz="quarter" idx="10"/>
          </p:nvPr>
        </p:nvSpPr>
        <p:spPr/>
        <p:txBody>
          <a:bodyPr/>
          <a:lstStyle/>
          <a:p>
            <a:fld id="{1D4C3BF3-AEEB-488D-9A1C-9255D3EB47AC}"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DAE3B8-366F-4E91-9A9C-7FEA4B5888AD}" type="datetimeFigureOut">
              <a:rPr lang="en-US" smtClean="0"/>
              <a:pPr/>
              <a:t>11/28/2011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3272-15A8-472C-86CD-E7B967AC75C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DAE3B8-366F-4E91-9A9C-7FEA4B5888AD}" type="datetimeFigureOut">
              <a:rPr lang="en-US" smtClean="0"/>
              <a:pPr/>
              <a:t>11/28/2011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3272-15A8-472C-86CD-E7B967AC75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theglobeandmail.com/news/opinions/dont-discard-the-librarians/article2030514/singlepage/"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hyperlink" Target="http://calgarypubliclibrary.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cic.gc.ca/english/resources/research/integration/index.asp" TargetMode="External"/><Relationship Id="rId2" Type="http://schemas.openxmlformats.org/officeDocument/2006/relationships/hyperlink" Target="http://www.criticalimprov.com/index.php/perj/article/view/1012"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600199"/>
          </a:xfrm>
        </p:spPr>
        <p:txBody>
          <a:bodyPr>
            <a:normAutofit/>
          </a:bodyPr>
          <a:lstStyle/>
          <a:p>
            <a:r>
              <a:rPr lang="en-US" dirty="0" smtClean="0"/>
              <a:t>Public Library Services for Immigrants in Canada</a:t>
            </a:r>
            <a:endParaRPr lang="en-US" dirty="0"/>
          </a:p>
        </p:txBody>
      </p:sp>
      <p:sp>
        <p:nvSpPr>
          <p:cNvPr id="3" name="Subtitle 2"/>
          <p:cNvSpPr>
            <a:spLocks noGrp="1"/>
          </p:cNvSpPr>
          <p:nvPr>
            <p:ph type="subTitle" idx="1"/>
          </p:nvPr>
        </p:nvSpPr>
        <p:spPr/>
        <p:txBody>
          <a:bodyPr/>
          <a:lstStyle/>
          <a:p>
            <a:endParaRPr lang="en-US" dirty="0"/>
          </a:p>
        </p:txBody>
      </p:sp>
      <p:pic>
        <p:nvPicPr>
          <p:cNvPr id="4" name="Picture 2"/>
          <p:cNvPicPr>
            <a:picLocks noChangeAspect="1" noChangeArrowheads="1"/>
          </p:cNvPicPr>
          <p:nvPr/>
        </p:nvPicPr>
        <p:blipFill>
          <a:blip r:embed="rId3" cstate="print"/>
          <a:srcRect/>
          <a:stretch>
            <a:fillRect/>
          </a:stretch>
        </p:blipFill>
        <p:spPr bwMode="auto">
          <a:xfrm>
            <a:off x="685800" y="3033713"/>
            <a:ext cx="7772400" cy="2681287"/>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754562"/>
          </a:xfrm>
        </p:spPr>
        <p:txBody>
          <a:bodyPr>
            <a:normAutofit/>
          </a:bodyPr>
          <a:lstStyle/>
          <a:p>
            <a:r>
              <a:rPr lang="en-US" dirty="0" smtClean="0"/>
              <a:t/>
            </a:r>
            <a:br>
              <a:rPr lang="en-US" dirty="0" smtClean="0"/>
            </a:br>
            <a:r>
              <a:rPr lang="en-US" dirty="0" smtClean="0"/>
              <a:t>Edmonton Public Library</a:t>
            </a:r>
            <a:endParaRPr lang="en-US" dirty="0"/>
          </a:p>
        </p:txBody>
      </p:sp>
      <p:sp>
        <p:nvSpPr>
          <p:cNvPr id="5" name="Content Placeholder 4"/>
          <p:cNvSpPr>
            <a:spLocks noGrp="1"/>
          </p:cNvSpPr>
          <p:nvPr>
            <p:ph idx="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3" name="Picture 3"/>
          <p:cNvPicPr>
            <a:picLocks noGrp="1" noChangeAspect="1" noChangeArrowheads="1"/>
          </p:cNvPicPr>
          <p:nvPr>
            <p:ph idx="1"/>
          </p:nvPr>
        </p:nvPicPr>
        <p:blipFill>
          <a:blip r:embed="rId3" cstate="print"/>
          <a:srcRect/>
          <a:stretch>
            <a:fillRect/>
          </a:stretch>
        </p:blipFill>
        <p:spPr bwMode="auto">
          <a:xfrm>
            <a:off x="457200" y="304800"/>
            <a:ext cx="8305799" cy="56388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a:blip r:embed="rId3" cstate="print"/>
          <a:srcRect/>
          <a:stretch>
            <a:fillRect/>
          </a:stretch>
        </p:blipFill>
        <p:spPr bwMode="auto">
          <a:xfrm>
            <a:off x="457200" y="228600"/>
            <a:ext cx="8305800" cy="5897563"/>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381001" y="0"/>
            <a:ext cx="8534399" cy="6857999"/>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 EPL</a:t>
            </a:r>
            <a:endParaRPr lang="en-US" dirty="0"/>
          </a:p>
        </p:txBody>
      </p:sp>
      <p:sp>
        <p:nvSpPr>
          <p:cNvPr id="4"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CA" sz="4400" b="0" i="0" u="none" strike="noStrike" kern="1200" cap="none" spc="0" normalizeH="0" baseline="0" noProof="0" dirty="0">
              <a:ln>
                <a:noFill/>
              </a:ln>
              <a:solidFill>
                <a:srgbClr val="FF0000"/>
              </a:solidFill>
              <a:effectLst/>
              <a:uLnTx/>
              <a:uFillTx/>
              <a:latin typeface="+mj-lt"/>
              <a:ea typeface="+mj-ea"/>
              <a:cs typeface="+mj-cs"/>
            </a:endParaRPr>
          </a:p>
        </p:txBody>
      </p:sp>
      <p:pic>
        <p:nvPicPr>
          <p:cNvPr id="6" name="Picture 2"/>
          <p:cNvPicPr>
            <a:picLocks noGrp="1" noChangeAspect="1" noChangeArrowheads="1"/>
          </p:cNvPicPr>
          <p:nvPr>
            <p:ph idx="1"/>
          </p:nvPr>
        </p:nvPicPr>
        <p:blipFill>
          <a:blip r:embed="rId3" cstate="print"/>
          <a:srcRect/>
          <a:stretch>
            <a:fillRect/>
          </a:stretch>
        </p:blipFill>
        <p:spPr bwMode="auto">
          <a:xfrm>
            <a:off x="304800" y="1371600"/>
            <a:ext cx="8686799" cy="475456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4162"/>
          </a:xfrm>
        </p:spPr>
        <p:txBody>
          <a:bodyPr/>
          <a:lstStyle/>
          <a:p>
            <a:r>
              <a:rPr lang="en-US" dirty="0" smtClean="0"/>
              <a:t>Calgary Public Library</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362" name="Picture 2"/>
          <p:cNvPicPr>
            <a:picLocks noGrp="1" noChangeAspect="1" noChangeArrowheads="1"/>
          </p:cNvPicPr>
          <p:nvPr>
            <p:ph idx="1"/>
          </p:nvPr>
        </p:nvPicPr>
        <p:blipFill>
          <a:blip r:embed="rId3" cstate="print"/>
          <a:srcRect/>
          <a:stretch>
            <a:fillRect/>
          </a:stretch>
        </p:blipFill>
        <p:spPr bwMode="auto">
          <a:xfrm>
            <a:off x="457200" y="304800"/>
            <a:ext cx="8229600" cy="5515769"/>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6386" name="Picture 2"/>
          <p:cNvPicPr>
            <a:picLocks noGrp="1" noChangeAspect="1" noChangeArrowheads="1"/>
          </p:cNvPicPr>
          <p:nvPr>
            <p:ph idx="1"/>
          </p:nvPr>
        </p:nvPicPr>
        <p:blipFill>
          <a:blip r:embed="rId3" cstate="print"/>
          <a:srcRect/>
          <a:stretch>
            <a:fillRect/>
          </a:stretch>
        </p:blipFill>
        <p:spPr bwMode="auto">
          <a:xfrm>
            <a:off x="381000" y="228600"/>
            <a:ext cx="8305800" cy="589756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457200" y="228600"/>
            <a:ext cx="8305800" cy="6096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halifax.JPG"/>
          <p:cNvPicPr>
            <a:picLocks noChangeAspect="1"/>
          </p:cNvPicPr>
          <p:nvPr/>
        </p:nvPicPr>
        <p:blipFill>
          <a:blip r:embed="rId2" cstate="print"/>
          <a:srcRect/>
          <a:stretch>
            <a:fillRect/>
          </a:stretch>
        </p:blipFill>
        <p:spPr bwMode="auto">
          <a:xfrm>
            <a:off x="1066800" y="533400"/>
            <a:ext cx="7381875" cy="6134100"/>
          </a:xfrm>
          <a:prstGeom prst="rect">
            <a:avLst/>
          </a:prstGeom>
          <a:noFill/>
          <a:ln w="9525">
            <a:noFill/>
            <a:miter lim="800000"/>
            <a:headEnd/>
            <a:tailEnd/>
          </a:ln>
        </p:spPr>
      </p:pic>
      <p:sp>
        <p:nvSpPr>
          <p:cNvPr id="3075" name="TextBox 3"/>
          <p:cNvSpPr txBox="1">
            <a:spLocks noChangeArrowheads="1"/>
          </p:cNvSpPr>
          <p:nvPr/>
        </p:nvSpPr>
        <p:spPr bwMode="auto">
          <a:xfrm>
            <a:off x="2590800" y="0"/>
            <a:ext cx="4027488" cy="369888"/>
          </a:xfrm>
          <a:prstGeom prst="rect">
            <a:avLst/>
          </a:prstGeom>
          <a:noFill/>
          <a:ln w="9525">
            <a:noFill/>
            <a:miter lim="800000"/>
            <a:headEnd/>
            <a:tailEnd/>
          </a:ln>
        </p:spPr>
        <p:txBody>
          <a:bodyPr wrap="none">
            <a:spAutoFit/>
          </a:bodyPr>
          <a:lstStyle/>
          <a:p>
            <a:r>
              <a:rPr lang="en-US">
                <a:latin typeface="Calibri" pitchFamily="34" charset="0"/>
              </a:rPr>
              <a:t>Halifax Public Library Newcomer Services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montreal.JPG"/>
          <p:cNvPicPr>
            <a:picLocks noChangeAspect="1"/>
          </p:cNvPicPr>
          <p:nvPr/>
        </p:nvPicPr>
        <p:blipFill>
          <a:blip r:embed="rId2" cstate="print"/>
          <a:srcRect/>
          <a:stretch>
            <a:fillRect/>
          </a:stretch>
        </p:blipFill>
        <p:spPr bwMode="auto">
          <a:xfrm>
            <a:off x="685800" y="533400"/>
            <a:ext cx="7772400" cy="6229350"/>
          </a:xfrm>
          <a:prstGeom prst="rect">
            <a:avLst/>
          </a:prstGeom>
          <a:noFill/>
          <a:ln w="9525">
            <a:noFill/>
            <a:miter lim="800000"/>
            <a:headEnd/>
            <a:tailEnd/>
          </a:ln>
        </p:spPr>
      </p:pic>
      <p:sp>
        <p:nvSpPr>
          <p:cNvPr id="4099" name="TextBox 2"/>
          <p:cNvSpPr txBox="1">
            <a:spLocks noChangeArrowheads="1"/>
          </p:cNvSpPr>
          <p:nvPr/>
        </p:nvSpPr>
        <p:spPr bwMode="auto">
          <a:xfrm>
            <a:off x="1905000" y="152400"/>
            <a:ext cx="5064125" cy="369888"/>
          </a:xfrm>
          <a:prstGeom prst="rect">
            <a:avLst/>
          </a:prstGeom>
          <a:noFill/>
          <a:ln w="9525">
            <a:noFill/>
            <a:miter lim="800000"/>
            <a:headEnd/>
            <a:tailEnd/>
          </a:ln>
        </p:spPr>
        <p:txBody>
          <a:bodyPr wrap="none">
            <a:spAutoFit/>
          </a:bodyPr>
          <a:lstStyle/>
          <a:p>
            <a:r>
              <a:rPr lang="en-US">
                <a:latin typeface="Calibri" pitchFamily="34" charset="0"/>
              </a:rPr>
              <a:t>Bibliotheques Montreal, the Montreal Public Library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Introduction</a:t>
            </a:r>
          </a:p>
          <a:p>
            <a:r>
              <a:rPr lang="en-US" dirty="0" smtClean="0"/>
              <a:t>Public Library Services offered in Canada</a:t>
            </a:r>
          </a:p>
          <a:p>
            <a:r>
              <a:rPr lang="en-US" dirty="0" smtClean="0"/>
              <a:t>Conclusion</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Hamilton.JPG"/>
          <p:cNvPicPr>
            <a:picLocks noChangeAspect="1"/>
          </p:cNvPicPr>
          <p:nvPr/>
        </p:nvPicPr>
        <p:blipFill>
          <a:blip r:embed="rId2" cstate="print"/>
          <a:srcRect/>
          <a:stretch>
            <a:fillRect/>
          </a:stretch>
        </p:blipFill>
        <p:spPr bwMode="auto">
          <a:xfrm>
            <a:off x="304800" y="914400"/>
            <a:ext cx="8569325" cy="5389563"/>
          </a:xfrm>
          <a:prstGeom prst="rect">
            <a:avLst/>
          </a:prstGeom>
          <a:noFill/>
          <a:ln w="9525">
            <a:noFill/>
            <a:miter lim="800000"/>
            <a:headEnd/>
            <a:tailEnd/>
          </a:ln>
        </p:spPr>
      </p:pic>
      <p:sp>
        <p:nvSpPr>
          <p:cNvPr id="5123" name="TextBox 2"/>
          <p:cNvSpPr txBox="1">
            <a:spLocks noChangeArrowheads="1"/>
          </p:cNvSpPr>
          <p:nvPr/>
        </p:nvSpPr>
        <p:spPr bwMode="auto">
          <a:xfrm>
            <a:off x="3352800" y="304800"/>
            <a:ext cx="2366963" cy="369888"/>
          </a:xfrm>
          <a:prstGeom prst="rect">
            <a:avLst/>
          </a:prstGeom>
          <a:noFill/>
          <a:ln w="9525">
            <a:noFill/>
            <a:miter lim="800000"/>
            <a:headEnd/>
            <a:tailEnd/>
          </a:ln>
        </p:spPr>
        <p:txBody>
          <a:bodyPr wrap="none">
            <a:spAutoFit/>
          </a:bodyPr>
          <a:lstStyle/>
          <a:p>
            <a:r>
              <a:rPr lang="en-US">
                <a:latin typeface="Calibri" pitchFamily="34" charset="0"/>
              </a:rPr>
              <a:t>Hamilton Public Library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print"/>
          <a:srcRect/>
          <a:stretch>
            <a:fillRect/>
          </a:stretch>
        </p:blipFill>
        <p:spPr bwMode="auto">
          <a:xfrm>
            <a:off x="1447800" y="838200"/>
            <a:ext cx="6186488" cy="5867400"/>
          </a:xfrm>
          <a:prstGeom prst="rect">
            <a:avLst/>
          </a:prstGeom>
          <a:noFill/>
          <a:ln w="9525">
            <a:noFill/>
            <a:miter lim="800000"/>
            <a:headEnd/>
            <a:tailEnd/>
          </a:ln>
        </p:spPr>
      </p:pic>
      <p:sp>
        <p:nvSpPr>
          <p:cNvPr id="6147" name="TextBox 2"/>
          <p:cNvSpPr txBox="1">
            <a:spLocks noChangeArrowheads="1"/>
          </p:cNvSpPr>
          <p:nvPr/>
        </p:nvSpPr>
        <p:spPr bwMode="auto">
          <a:xfrm>
            <a:off x="3429000" y="501650"/>
            <a:ext cx="2416175" cy="368300"/>
          </a:xfrm>
          <a:prstGeom prst="rect">
            <a:avLst/>
          </a:prstGeom>
          <a:noFill/>
          <a:ln w="9525">
            <a:noFill/>
            <a:miter lim="800000"/>
            <a:headEnd/>
            <a:tailEnd/>
          </a:ln>
        </p:spPr>
        <p:txBody>
          <a:bodyPr wrap="none">
            <a:spAutoFit/>
          </a:bodyPr>
          <a:lstStyle/>
          <a:p>
            <a:r>
              <a:rPr lang="en-US"/>
              <a:t>Toronto Public Library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p:cNvPicPr>
          <p:nvPr/>
        </p:nvPicPr>
        <p:blipFill>
          <a:blip r:embed="rId2" cstate="print"/>
          <a:srcRect/>
          <a:stretch>
            <a:fillRect/>
          </a:stretch>
        </p:blipFill>
        <p:spPr bwMode="auto">
          <a:xfrm>
            <a:off x="1254125" y="914400"/>
            <a:ext cx="6629400" cy="5889625"/>
          </a:xfrm>
          <a:prstGeom prst="rect">
            <a:avLst/>
          </a:prstGeom>
          <a:noFill/>
          <a:ln w="9525">
            <a:noFill/>
            <a:miter lim="800000"/>
            <a:headEnd/>
            <a:tailEnd/>
          </a:ln>
        </p:spPr>
      </p:pic>
      <p:sp>
        <p:nvSpPr>
          <p:cNvPr id="7171" name="TextBox 2"/>
          <p:cNvSpPr txBox="1">
            <a:spLocks noChangeArrowheads="1"/>
          </p:cNvSpPr>
          <p:nvPr/>
        </p:nvSpPr>
        <p:spPr bwMode="auto">
          <a:xfrm>
            <a:off x="2298700" y="500063"/>
            <a:ext cx="4506913" cy="369887"/>
          </a:xfrm>
          <a:prstGeom prst="rect">
            <a:avLst/>
          </a:prstGeom>
          <a:noFill/>
          <a:ln w="9525">
            <a:noFill/>
            <a:miter lim="800000"/>
            <a:headEnd/>
            <a:tailEnd/>
          </a:ln>
        </p:spPr>
        <p:txBody>
          <a:bodyPr wrap="none">
            <a:spAutoFit/>
          </a:bodyPr>
          <a:lstStyle/>
          <a:p>
            <a:r>
              <a:rPr lang="en-US"/>
              <a:t>Toronto Public Library language resources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143000" y="914400"/>
            <a:ext cx="6915150" cy="56388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762000" y="457202"/>
          <a:ext cx="7086600" cy="2971797"/>
        </p:xfrm>
        <a:graphic>
          <a:graphicData uri="http://schemas.openxmlformats.org/drawingml/2006/table">
            <a:tbl>
              <a:tblPr/>
              <a:tblGrid>
                <a:gridCol w="1605044"/>
                <a:gridCol w="1576887"/>
                <a:gridCol w="2014910"/>
                <a:gridCol w="1889759"/>
              </a:tblGrid>
              <a:tr h="524436">
                <a:tc>
                  <a:txBody>
                    <a:bodyPr/>
                    <a:lstStyle/>
                    <a:p>
                      <a:pPr algn="ctr" fontAlgn="t"/>
                      <a:r>
                        <a:rPr lang="en-US" sz="1500" b="1" i="0" u="none" strike="noStrike" dirty="0">
                          <a:solidFill>
                            <a:srgbClr val="000000"/>
                          </a:solidFill>
                          <a:latin typeface="Helvetica Neue"/>
                        </a:rPr>
                        <a:t>City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dirty="0">
                          <a:solidFill>
                            <a:srgbClr val="000000"/>
                          </a:solidFill>
                          <a:latin typeface="Helvetica Neue"/>
                        </a:rPr>
                        <a:t>Africa</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Asia and ME</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Total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r>
              <a:tr h="349623">
                <a:tc>
                  <a:txBody>
                    <a:bodyPr/>
                    <a:lstStyle/>
                    <a:p>
                      <a:pPr algn="l" fontAlgn="t"/>
                      <a:r>
                        <a:rPr lang="en-US" sz="1500" b="1" i="0" u="none" strike="noStrike">
                          <a:solidFill>
                            <a:srgbClr val="000000"/>
                          </a:solidFill>
                          <a:latin typeface="Helvetica Neue"/>
                        </a:rPr>
                        <a:t>Halifax</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1,806</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9,901</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Hamilton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6,095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38,325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44,420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Montreal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108,885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216,765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325,650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Toronto</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117,245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1,132,215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1,249,460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Calgary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17,910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126,645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144,555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Edmonton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12,965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83,850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96,815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dirty="0">
                          <a:solidFill>
                            <a:srgbClr val="000000"/>
                          </a:solidFill>
                          <a:latin typeface="Helvetica Neue"/>
                        </a:rPr>
                        <a:t>Vancouver</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27,260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543,255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570,515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bl>
          </a:graphicData>
        </a:graphic>
      </p:graphicFrame>
      <p:graphicFrame>
        <p:nvGraphicFramePr>
          <p:cNvPr id="7" name="Chart 6"/>
          <p:cNvGraphicFramePr>
            <a:graphicFrameLocks/>
          </p:cNvGraphicFramePr>
          <p:nvPr/>
        </p:nvGraphicFramePr>
        <p:xfrm>
          <a:off x="457200" y="3581400"/>
          <a:ext cx="83058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048000" y="0"/>
            <a:ext cx="2536015" cy="369332"/>
          </a:xfrm>
          <a:prstGeom prst="rect">
            <a:avLst/>
          </a:prstGeom>
          <a:noFill/>
        </p:spPr>
        <p:txBody>
          <a:bodyPr wrap="square" rtlCol="0">
            <a:spAutoFit/>
          </a:bodyPr>
          <a:lstStyle/>
          <a:p>
            <a:r>
              <a:rPr lang="en-US" dirty="0" smtClean="0"/>
              <a:t>2006 immigration figures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10724474" cy="6894195"/>
          </a:xfrm>
          <a:prstGeom prst="rect">
            <a:avLst/>
          </a:prstGeom>
          <a:noFill/>
        </p:spPr>
        <p:txBody>
          <a:bodyPr wrap="square" rtlCol="0">
            <a:spAutoFit/>
          </a:bodyPr>
          <a:lstStyle/>
          <a:p>
            <a:r>
              <a:rPr lang="en-US" dirty="0" smtClean="0"/>
              <a:t>Bender, Kendra. 2008. "Library Services for Newcomers to Canada: Embracing Cultural </a:t>
            </a:r>
          </a:p>
          <a:p>
            <a:r>
              <a:rPr lang="en-US" dirty="0" smtClean="0"/>
              <a:t>Diversity</a:t>
            </a:r>
            <a:r>
              <a:rPr lang="en-US" i="1" dirty="0" smtClean="0"/>
              <a:t>."</a:t>
            </a:r>
            <a:r>
              <a:rPr lang="en-US" dirty="0" smtClean="0"/>
              <a:t> </a:t>
            </a:r>
            <a:r>
              <a:rPr lang="en-US" i="1" dirty="0" smtClean="0"/>
              <a:t>Information for Social Change</a:t>
            </a:r>
            <a:r>
              <a:rPr lang="en-US" dirty="0" smtClean="0"/>
              <a:t> 26: 89-93.</a:t>
            </a:r>
            <a:br>
              <a:rPr lang="en-US" dirty="0" smtClean="0"/>
            </a:br>
            <a:r>
              <a:rPr lang="en-US" dirty="0" smtClean="0"/>
              <a:t/>
            </a:r>
            <a:br>
              <a:rPr lang="en-US" dirty="0" smtClean="0"/>
            </a:br>
            <a:r>
              <a:rPr lang="en-US" dirty="0" smtClean="0"/>
              <a:t>Berry, </a:t>
            </a:r>
            <a:r>
              <a:rPr lang="en-US" dirty="0" err="1" smtClean="0"/>
              <a:t>Evette</a:t>
            </a:r>
            <a:r>
              <a:rPr lang="en-US" dirty="0" smtClean="0"/>
              <a:t>. 2007. "Family </a:t>
            </a:r>
            <a:r>
              <a:rPr lang="en-US" dirty="0" err="1" smtClean="0"/>
              <a:t>Storytimes</a:t>
            </a:r>
            <a:r>
              <a:rPr lang="en-US" dirty="0" smtClean="0"/>
              <a:t> for new immigrants combine learning and fun." </a:t>
            </a:r>
          </a:p>
          <a:p>
            <a:r>
              <a:rPr lang="en-US" i="1" dirty="0" err="1" smtClean="0"/>
              <a:t>Feliciter</a:t>
            </a:r>
            <a:r>
              <a:rPr lang="en-US" dirty="0" smtClean="0"/>
              <a:t> 53 (1): 44-45.</a:t>
            </a:r>
            <a:br>
              <a:rPr lang="en-US" dirty="0" smtClean="0"/>
            </a:br>
            <a:r>
              <a:rPr lang="en-US" dirty="0" smtClean="0"/>
              <a:t/>
            </a:r>
            <a:br>
              <a:rPr lang="en-US" dirty="0" smtClean="0"/>
            </a:br>
            <a:r>
              <a:rPr lang="en-US" dirty="0" smtClean="0"/>
              <a:t>Berry, </a:t>
            </a:r>
            <a:r>
              <a:rPr lang="en-US" dirty="0" err="1" smtClean="0"/>
              <a:t>Evette</a:t>
            </a:r>
            <a:r>
              <a:rPr lang="en-US" dirty="0" smtClean="0"/>
              <a:t>. 2008. "Multicultural services in Canadian public libraries". </a:t>
            </a:r>
            <a:r>
              <a:rPr lang="en-US" i="1" dirty="0" smtClean="0"/>
              <a:t>BIBLIOTHEK – </a:t>
            </a:r>
          </a:p>
          <a:p>
            <a:r>
              <a:rPr lang="en-US" i="1" dirty="0" err="1" smtClean="0"/>
              <a:t>Forschung</a:t>
            </a:r>
            <a:r>
              <a:rPr lang="en-US" i="1" dirty="0" smtClean="0"/>
              <a:t> Und Praxis.</a:t>
            </a:r>
            <a:r>
              <a:rPr lang="en-US" dirty="0" smtClean="0"/>
              <a:t> 32 (2): 237-242.</a:t>
            </a:r>
            <a:br>
              <a:rPr lang="en-US" dirty="0" smtClean="0"/>
            </a:br>
            <a:r>
              <a:rPr lang="en-US" dirty="0" smtClean="0"/>
              <a:t/>
            </a:r>
            <a:br>
              <a:rPr lang="en-US" dirty="0" smtClean="0"/>
            </a:br>
            <a:r>
              <a:rPr lang="en-US" dirty="0" smtClean="0"/>
              <a:t>Brown, Ian. 2011. "Don't Discard the Librarians." </a:t>
            </a:r>
            <a:r>
              <a:rPr lang="en-US" i="1" dirty="0" smtClean="0"/>
              <a:t>Globe &amp; Mail</a:t>
            </a:r>
            <a:r>
              <a:rPr lang="en-US" dirty="0" smtClean="0"/>
              <a:t> May 20. Retrieved </a:t>
            </a:r>
          </a:p>
          <a:p>
            <a:r>
              <a:rPr lang="en-US" dirty="0" smtClean="0"/>
              <a:t>online 27 November 2011 from </a:t>
            </a:r>
          </a:p>
          <a:p>
            <a:r>
              <a:rPr lang="en-US" dirty="0" smtClean="0">
                <a:hlinkClick r:id="rId3"/>
              </a:rPr>
              <a:t>http://www.theglobeandmail.com/news/opinions/dont-discard-the-librarians/article</a:t>
            </a:r>
          </a:p>
          <a:p>
            <a:r>
              <a:rPr lang="en-US" dirty="0" smtClean="0">
                <a:hlinkClick r:id="rId3"/>
              </a:rPr>
              <a:t>2030514/</a:t>
            </a:r>
            <a:r>
              <a:rPr lang="en-US" dirty="0" err="1" smtClean="0">
                <a:hlinkClick r:id="rId3"/>
              </a:rPr>
              <a:t>singlepage</a:t>
            </a:r>
            <a:r>
              <a:rPr lang="en-US" dirty="0" smtClean="0">
                <a:hlinkClick r:id="rId3"/>
              </a:rPr>
              <a:t>/</a:t>
            </a:r>
            <a:endParaRPr lang="en-US" dirty="0" smtClean="0"/>
          </a:p>
          <a:p>
            <a:endParaRPr lang="en-US" dirty="0" smtClean="0"/>
          </a:p>
          <a:p>
            <a:r>
              <a:rPr lang="en-US" dirty="0" err="1" smtClean="0"/>
              <a:t>Caidi</a:t>
            </a:r>
            <a:r>
              <a:rPr lang="en-US" dirty="0" smtClean="0"/>
              <a:t>, Nadia, and Danielle Allard. 2005. "Social inclusion of newcomers to Canada: An </a:t>
            </a:r>
          </a:p>
          <a:p>
            <a:r>
              <a:rPr lang="en-US" dirty="0" smtClean="0"/>
              <a:t>information problem?" </a:t>
            </a:r>
            <a:r>
              <a:rPr lang="en-US" i="1" dirty="0" smtClean="0"/>
              <a:t>Library &amp; Information Science Research.</a:t>
            </a:r>
            <a:r>
              <a:rPr lang="en-US" dirty="0" smtClean="0"/>
              <a:t> 27 (3): 302</a:t>
            </a:r>
            <a:r>
              <a:rPr lang="en-US" dirty="0" smtClean="0"/>
              <a:t>.</a:t>
            </a:r>
          </a:p>
          <a:p>
            <a:endParaRPr lang="en-US" dirty="0" smtClean="0"/>
          </a:p>
          <a:p>
            <a:r>
              <a:rPr lang="en-US" dirty="0" smtClean="0"/>
              <a:t>Calgary Public Library. 2011. </a:t>
            </a:r>
            <a:r>
              <a:rPr lang="en-US" u="sng" dirty="0" smtClean="0">
                <a:hlinkClick r:id="rId4"/>
              </a:rPr>
              <a:t>http://calgarypubliclibrary.com/</a:t>
            </a:r>
            <a:endParaRPr lang="en-US" dirty="0" smtClean="0"/>
          </a:p>
          <a:p>
            <a:r>
              <a:rPr lang="en-US" dirty="0" smtClean="0"/>
              <a:t/>
            </a:r>
            <a:br>
              <a:rPr lang="en-US" dirty="0" smtClean="0"/>
            </a:br>
            <a:r>
              <a:rPr lang="en-US" dirty="0" smtClean="0"/>
              <a:t/>
            </a:r>
            <a:br>
              <a:rPr lang="en-US" dirty="0" smtClean="0"/>
            </a:br>
            <a:r>
              <a:rPr lang="en-US" dirty="0" smtClean="0"/>
              <a:t>DALI, K. 2004. "Reading by Russian-speaking immigrants in Toronto: use of public libraries, </a:t>
            </a:r>
          </a:p>
          <a:p>
            <a:r>
              <a:rPr lang="en-US" dirty="0" smtClean="0"/>
              <a:t>bookstores, and home book collections". </a:t>
            </a:r>
            <a:r>
              <a:rPr lang="en-US" i="1" dirty="0" smtClean="0"/>
              <a:t>The International Information &amp; Library Review.</a:t>
            </a:r>
            <a:r>
              <a:rPr lang="en-US" dirty="0" smtClean="0"/>
              <a:t> </a:t>
            </a:r>
          </a:p>
          <a:p>
            <a:r>
              <a:rPr lang="en-US" dirty="0" smtClean="0"/>
              <a:t>36 (4): 341-366</a:t>
            </a:r>
            <a:r>
              <a:rPr lang="en-US" dirty="0" smtClean="0"/>
              <a:t>.</a:t>
            </a:r>
          </a:p>
          <a:p>
            <a:endParaRPr lang="en-US" sz="1400" dirty="0" smtClean="0"/>
          </a:p>
          <a:p>
            <a:endParaRPr lang="en-US" sz="1400" dirty="0"/>
          </a:p>
        </p:txBody>
      </p:sp>
      <p:sp>
        <p:nvSpPr>
          <p:cNvPr id="3" name="TextBox 2"/>
          <p:cNvSpPr txBox="1"/>
          <p:nvPr/>
        </p:nvSpPr>
        <p:spPr>
          <a:xfrm>
            <a:off x="3429000" y="152400"/>
            <a:ext cx="2065502" cy="369332"/>
          </a:xfrm>
          <a:prstGeom prst="rect">
            <a:avLst/>
          </a:prstGeom>
          <a:noFill/>
        </p:spPr>
        <p:txBody>
          <a:bodyPr wrap="square" rtlCol="0">
            <a:spAutoFit/>
          </a:bodyPr>
          <a:lstStyle/>
          <a:p>
            <a:r>
              <a:rPr lang="en-US" dirty="0" smtClean="0"/>
              <a:t>WORKS CONSULTED</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838200"/>
            <a:ext cx="8492518" cy="5355312"/>
          </a:xfrm>
          <a:prstGeom prst="rect">
            <a:avLst/>
          </a:prstGeom>
          <a:noFill/>
        </p:spPr>
        <p:txBody>
          <a:bodyPr wrap="none" rtlCol="0">
            <a:spAutoFit/>
          </a:bodyPr>
          <a:lstStyle/>
          <a:p>
            <a:r>
              <a:rPr lang="en-US" dirty="0" err="1" smtClean="0"/>
              <a:t>Hovius</a:t>
            </a:r>
            <a:r>
              <a:rPr lang="en-US" dirty="0" smtClean="0"/>
              <a:t>, Beth. 2006. "Public Library Partnerships which Add Value to the Community: the </a:t>
            </a:r>
          </a:p>
          <a:p>
            <a:r>
              <a:rPr lang="en-US" dirty="0" smtClean="0"/>
              <a:t>Hamilton Public Library experience". </a:t>
            </a:r>
            <a:r>
              <a:rPr lang="en-US" i="1" dirty="0" smtClean="0"/>
              <a:t>IFLA Journal.</a:t>
            </a:r>
            <a:r>
              <a:rPr lang="en-US" dirty="0" smtClean="0"/>
              <a:t> 32 (3): 214.</a:t>
            </a:r>
          </a:p>
          <a:p>
            <a:endParaRPr lang="en-US" dirty="0" smtClean="0"/>
          </a:p>
          <a:p>
            <a:r>
              <a:rPr lang="en-US" dirty="0" err="1" smtClean="0"/>
              <a:t>Kumaran</a:t>
            </a:r>
            <a:r>
              <a:rPr lang="en-US" dirty="0" smtClean="0"/>
              <a:t>, </a:t>
            </a:r>
            <a:r>
              <a:rPr lang="en-US" dirty="0" err="1" smtClean="0"/>
              <a:t>Maha</a:t>
            </a:r>
            <a:r>
              <a:rPr lang="en-US" dirty="0" smtClean="0"/>
              <a:t>, and Salt, Lorraine. 2010. </a:t>
            </a:r>
            <a:r>
              <a:rPr lang="en-US" i="1" dirty="0" smtClean="0"/>
              <a:t>Diverse populations in Saskatchewan: </a:t>
            </a:r>
          </a:p>
          <a:p>
            <a:r>
              <a:rPr lang="en-US" i="1" dirty="0" smtClean="0"/>
              <a:t>the challenges of reaching them</a:t>
            </a:r>
            <a:r>
              <a:rPr lang="en-US" dirty="0" smtClean="0"/>
              <a:t>. The Partnership: Provincial and Territorial Library </a:t>
            </a:r>
          </a:p>
          <a:p>
            <a:r>
              <a:rPr lang="en-US" dirty="0" smtClean="0"/>
              <a:t>Associations of Canada. </a:t>
            </a:r>
          </a:p>
          <a:p>
            <a:r>
              <a:rPr lang="en-US" dirty="0" smtClean="0">
                <a:hlinkClick r:id="rId2"/>
              </a:rPr>
              <a:t>http://www.criticalimprov.com/index.php/perj/article/view/1012</a:t>
            </a:r>
            <a:r>
              <a:rPr lang="en-US" dirty="0" smtClean="0"/>
              <a:t/>
            </a:r>
            <a:br>
              <a:rPr lang="en-US" dirty="0" smtClean="0"/>
            </a:br>
            <a:r>
              <a:rPr lang="en-US" dirty="0" smtClean="0"/>
              <a:t/>
            </a:r>
            <a:br>
              <a:rPr lang="en-US" dirty="0" smtClean="0"/>
            </a:br>
            <a:r>
              <a:rPr lang="en-US" dirty="0" smtClean="0"/>
              <a:t>Paola </a:t>
            </a:r>
            <a:r>
              <a:rPr lang="en-US" dirty="0" err="1" smtClean="0"/>
              <a:t>Picco</a:t>
            </a:r>
            <a:r>
              <a:rPr lang="en-US" dirty="0" smtClean="0"/>
              <a:t>, M. A. 2008. "Multicultural Libraries' services and social integration: </a:t>
            </a:r>
          </a:p>
          <a:p>
            <a:r>
              <a:rPr lang="en-US" dirty="0" smtClean="0"/>
              <a:t>The case of public libraries in Montreal Canada". </a:t>
            </a:r>
            <a:r>
              <a:rPr lang="en-US" i="1" dirty="0" smtClean="0"/>
              <a:t>Public Library Quarterly.</a:t>
            </a:r>
            <a:r>
              <a:rPr lang="en-US" dirty="0" smtClean="0"/>
              <a:t> 27 (1): </a:t>
            </a:r>
          </a:p>
          <a:p>
            <a:r>
              <a:rPr lang="en-US" dirty="0" smtClean="0"/>
              <a:t>41-56.</a:t>
            </a:r>
            <a:br>
              <a:rPr lang="en-US" dirty="0" smtClean="0"/>
            </a:br>
            <a:r>
              <a:rPr lang="en-US" dirty="0" smtClean="0"/>
              <a:t/>
            </a:r>
            <a:br>
              <a:rPr lang="en-US" dirty="0" smtClean="0"/>
            </a:br>
            <a:r>
              <a:rPr lang="en-US" dirty="0" smtClean="0"/>
              <a:t>Quirke, Lisa. 2007. "More than books: Examining the settlement services of the </a:t>
            </a:r>
          </a:p>
          <a:p>
            <a:r>
              <a:rPr lang="en-US" dirty="0" smtClean="0"/>
              <a:t>Toronto and Windsor Public Libraries." </a:t>
            </a:r>
            <a:r>
              <a:rPr lang="en-US" i="1" dirty="0" smtClean="0"/>
              <a:t>Our Diverse Cities</a:t>
            </a:r>
            <a:r>
              <a:rPr lang="en-US" dirty="0" smtClean="0"/>
              <a:t> 4: 156-160.</a:t>
            </a:r>
            <a:br>
              <a:rPr lang="en-US" dirty="0" smtClean="0"/>
            </a:br>
            <a:r>
              <a:rPr lang="en-US" dirty="0" smtClean="0"/>
              <a:t/>
            </a:r>
            <a:br>
              <a:rPr lang="en-US" dirty="0" smtClean="0"/>
            </a:br>
            <a:r>
              <a:rPr lang="en-US" dirty="0" err="1" smtClean="0"/>
              <a:t>Xue</a:t>
            </a:r>
            <a:r>
              <a:rPr lang="en-US" dirty="0" smtClean="0"/>
              <a:t>, Li. 2007. "Portrait of an Integration Process: Difficulties Encountered and </a:t>
            </a:r>
          </a:p>
          <a:p>
            <a:r>
              <a:rPr lang="en-US" dirty="0" smtClean="0"/>
              <a:t>Resources Relied On for Newcomers in Their First 4 Years in Canada. Citizenship </a:t>
            </a:r>
          </a:p>
          <a:p>
            <a:r>
              <a:rPr lang="en-US" dirty="0" smtClean="0"/>
              <a:t>and Immigration Canada. Research and Evaluation. Retrieved November 27, 2011, </a:t>
            </a:r>
          </a:p>
          <a:p>
            <a:r>
              <a:rPr lang="en-US" dirty="0" smtClean="0"/>
              <a:t>from </a:t>
            </a:r>
            <a:r>
              <a:rPr lang="en-US" dirty="0" smtClean="0">
                <a:hlinkClick r:id="rId3"/>
              </a:rPr>
              <a:t>http://www.cic.gc.ca/english/resources/research/integration/index.asp</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cstate="print"/>
          <a:srcRect/>
          <a:stretch>
            <a:fillRect/>
          </a:stretch>
        </p:blipFill>
        <p:spPr bwMode="auto">
          <a:xfrm>
            <a:off x="762000" y="685800"/>
            <a:ext cx="7619999"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2" cstate="print"/>
          <a:srcRect/>
          <a:stretch>
            <a:fillRect/>
          </a:stretch>
        </p:blipFill>
        <p:spPr bwMode="auto">
          <a:xfrm>
            <a:off x="609600" y="685800"/>
            <a:ext cx="8077199" cy="54864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7" name="Picture 3"/>
          <p:cNvPicPr>
            <a:picLocks noChangeAspect="1" noChangeArrowheads="1"/>
          </p:cNvPicPr>
          <p:nvPr/>
        </p:nvPicPr>
        <p:blipFill>
          <a:blip r:embed="rId2" cstate="print"/>
          <a:srcRect/>
          <a:stretch>
            <a:fillRect/>
          </a:stretch>
        </p:blipFill>
        <p:spPr bwMode="auto">
          <a:xfrm>
            <a:off x="533400" y="533400"/>
            <a:ext cx="8153400" cy="56388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762000" y="457202"/>
          <a:ext cx="7086600" cy="2971797"/>
        </p:xfrm>
        <a:graphic>
          <a:graphicData uri="http://schemas.openxmlformats.org/drawingml/2006/table">
            <a:tbl>
              <a:tblPr/>
              <a:tblGrid>
                <a:gridCol w="1605044"/>
                <a:gridCol w="1576887"/>
                <a:gridCol w="2014910"/>
                <a:gridCol w="1889759"/>
              </a:tblGrid>
              <a:tr h="524436">
                <a:tc>
                  <a:txBody>
                    <a:bodyPr/>
                    <a:lstStyle/>
                    <a:p>
                      <a:pPr algn="ctr" fontAlgn="t"/>
                      <a:r>
                        <a:rPr lang="en-US" sz="1500" b="1" i="0" u="none" strike="noStrike" dirty="0">
                          <a:solidFill>
                            <a:srgbClr val="000000"/>
                          </a:solidFill>
                          <a:latin typeface="Helvetica Neue"/>
                        </a:rPr>
                        <a:t>City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dirty="0">
                          <a:solidFill>
                            <a:srgbClr val="000000"/>
                          </a:solidFill>
                          <a:latin typeface="Helvetica Neue"/>
                        </a:rPr>
                        <a:t>Africa</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Asia and ME</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ctr" fontAlgn="t"/>
                      <a:r>
                        <a:rPr lang="en-US" sz="1500" b="1" i="0" u="none" strike="noStrike">
                          <a:solidFill>
                            <a:srgbClr val="000000"/>
                          </a:solidFill>
                          <a:latin typeface="Helvetica Neue"/>
                        </a:rPr>
                        <a:t>Total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r>
              <a:tr h="349623">
                <a:tc>
                  <a:txBody>
                    <a:bodyPr/>
                    <a:lstStyle/>
                    <a:p>
                      <a:pPr algn="l" fontAlgn="t"/>
                      <a:r>
                        <a:rPr lang="en-US" sz="1500" b="1" i="0" u="none" strike="noStrike">
                          <a:solidFill>
                            <a:srgbClr val="000000"/>
                          </a:solidFill>
                          <a:latin typeface="Helvetica Neue"/>
                        </a:rPr>
                        <a:t>Halifax</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1,806</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9,901</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Hamilton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6,095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38,325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44,420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Montreal</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108,885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216,765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325,650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Toronto</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117,245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1,132,215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1,249,460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Calgary</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17,910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126,645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144,555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a:solidFill>
                            <a:srgbClr val="000000"/>
                          </a:solidFill>
                          <a:latin typeface="Helvetica Neue"/>
                        </a:rPr>
                        <a:t>Edmonton</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12,965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83,850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96,815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r h="349623">
                <a:tc>
                  <a:txBody>
                    <a:bodyPr/>
                    <a:lstStyle/>
                    <a:p>
                      <a:pPr algn="l" fontAlgn="t"/>
                      <a:r>
                        <a:rPr lang="en-US" sz="1500" b="1" i="0" u="none" strike="noStrike" dirty="0">
                          <a:solidFill>
                            <a:srgbClr val="000000"/>
                          </a:solidFill>
                          <a:latin typeface="Helvetica Neue"/>
                        </a:rPr>
                        <a:t>Vancouver</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E6E6E6"/>
                    </a:solidFill>
                  </a:tcPr>
                </a:tc>
                <a:tc>
                  <a:txBody>
                    <a:bodyPr/>
                    <a:lstStyle/>
                    <a:p>
                      <a:pPr algn="r" fontAlgn="t"/>
                      <a:r>
                        <a:rPr lang="en-US" sz="1500" b="0" i="0" u="none" strike="noStrike">
                          <a:solidFill>
                            <a:srgbClr val="000000"/>
                          </a:solidFill>
                          <a:latin typeface="Helvetica Neue"/>
                        </a:rPr>
                        <a:t>27,260</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a:solidFill>
                            <a:srgbClr val="000000"/>
                          </a:solidFill>
                          <a:latin typeface="Helvetica Neue"/>
                        </a:rPr>
                        <a:t>543,255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1500" b="0" i="0" u="none" strike="noStrike" dirty="0">
                          <a:solidFill>
                            <a:srgbClr val="000000"/>
                          </a:solidFill>
                          <a:latin typeface="Helvetica Neue"/>
                        </a:rPr>
                        <a:t>570,515</a:t>
                      </a:r>
                    </a:p>
                  </a:txBody>
                  <a:tcPr marL="0" marR="0" marT="0" marB="0">
                    <a:lnL w="6350" cap="flat" cmpd="sng" algn="ctr">
                      <a:solidFill>
                        <a:srgbClr val="CDCDCD"/>
                      </a:solidFill>
                      <a:prstDash val="solid"/>
                      <a:round/>
                      <a:headEnd type="none" w="med" len="med"/>
                      <a:tailEnd type="none" w="med" len="med"/>
                    </a:lnL>
                    <a:lnR w="6350" cap="flat" cmpd="sng" algn="ctr">
                      <a:solidFill>
                        <a:srgbClr val="CDCDCD"/>
                      </a:solidFill>
                      <a:prstDash val="solid"/>
                      <a:round/>
                      <a:headEnd type="none" w="med" len="med"/>
                      <a:tailEnd type="none" w="med" len="med"/>
                    </a:lnR>
                    <a:lnT w="6350" cap="flat" cmpd="sng" algn="ctr">
                      <a:solidFill>
                        <a:srgbClr val="CDCDCD"/>
                      </a:solidFill>
                      <a:prstDash val="solid"/>
                      <a:round/>
                      <a:headEnd type="none" w="med" len="med"/>
                      <a:tailEnd type="none" w="med" len="med"/>
                    </a:lnT>
                    <a:lnB w="6350" cap="flat" cmpd="sng" algn="ctr">
                      <a:solidFill>
                        <a:srgbClr val="CDCDCD"/>
                      </a:solidFill>
                      <a:prstDash val="solid"/>
                      <a:round/>
                      <a:headEnd type="none" w="med" len="med"/>
                      <a:tailEnd type="none" w="med" len="med"/>
                    </a:lnB>
                    <a:solidFill>
                      <a:srgbClr val="FFFFFF"/>
                    </a:solidFill>
                  </a:tcPr>
                </a:tc>
              </a:tr>
            </a:tbl>
          </a:graphicData>
        </a:graphic>
      </p:graphicFrame>
      <p:graphicFrame>
        <p:nvGraphicFramePr>
          <p:cNvPr id="7" name="Chart 6"/>
          <p:cNvGraphicFramePr>
            <a:graphicFrameLocks/>
          </p:cNvGraphicFramePr>
          <p:nvPr/>
        </p:nvGraphicFramePr>
        <p:xfrm>
          <a:off x="457200" y="3581400"/>
          <a:ext cx="83058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048000" y="0"/>
            <a:ext cx="2536015" cy="369332"/>
          </a:xfrm>
          <a:prstGeom prst="rect">
            <a:avLst/>
          </a:prstGeom>
          <a:noFill/>
        </p:spPr>
        <p:txBody>
          <a:bodyPr wrap="square" rtlCol="0">
            <a:spAutoFit/>
          </a:bodyPr>
          <a:lstStyle/>
          <a:p>
            <a:r>
              <a:rPr lang="en-US" dirty="0" smtClean="0"/>
              <a:t>2006 immigration figures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cstate="print"/>
          <a:srcRect/>
          <a:stretch>
            <a:fillRect/>
          </a:stretch>
        </p:blipFill>
        <p:spPr bwMode="auto">
          <a:xfrm>
            <a:off x="762000" y="685800"/>
            <a:ext cx="8229600" cy="5334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2"/>
          <p:cNvPicPr>
            <a:picLocks noGrp="1" noChangeAspect="1" noChangeArrowheads="1"/>
          </p:cNvPicPr>
          <p:nvPr>
            <p:ph idx="1"/>
          </p:nvPr>
        </p:nvPicPr>
        <p:blipFill>
          <a:blip r:embed="rId3" cstate="print"/>
          <a:srcRect/>
          <a:stretch>
            <a:fillRect/>
          </a:stretch>
        </p:blipFill>
        <p:spPr bwMode="auto">
          <a:xfrm>
            <a:off x="457200" y="228600"/>
            <a:ext cx="8229600" cy="6477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cstate="print"/>
          <a:srcRect/>
          <a:stretch>
            <a:fillRect/>
          </a:stretch>
        </p:blipFill>
        <p:spPr bwMode="auto">
          <a:xfrm>
            <a:off x="0" y="152400"/>
            <a:ext cx="8963025" cy="62484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3" cstate="print"/>
          <a:srcRect/>
          <a:stretch>
            <a:fillRect/>
          </a:stretch>
        </p:blipFill>
        <p:spPr bwMode="auto">
          <a:xfrm>
            <a:off x="533400" y="304800"/>
            <a:ext cx="8153400" cy="6096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3" cstate="print"/>
          <a:srcRect/>
          <a:stretch>
            <a:fillRect/>
          </a:stretch>
        </p:blipFill>
        <p:spPr bwMode="auto">
          <a:xfrm>
            <a:off x="457200" y="304800"/>
            <a:ext cx="8229600" cy="61341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3" cstate="print"/>
          <a:srcRect/>
          <a:stretch>
            <a:fillRect/>
          </a:stretch>
        </p:blipFill>
        <p:spPr bwMode="auto">
          <a:xfrm>
            <a:off x="457200" y="0"/>
            <a:ext cx="8382000" cy="66294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3" cstate="print"/>
          <a:srcRect/>
          <a:stretch>
            <a:fillRect/>
          </a:stretch>
        </p:blipFill>
        <p:spPr bwMode="auto">
          <a:xfrm>
            <a:off x="381000" y="228600"/>
            <a:ext cx="8229601" cy="589756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TotalTime>
  <Words>1538</Words>
  <Application>Microsoft Office PowerPoint</Application>
  <PresentationFormat>On-screen Show (4:3)</PresentationFormat>
  <Paragraphs>144</Paragraphs>
  <Slides>30</Slides>
  <Notes>18</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Public Library Services for Immigrants in Canada</vt:lpstr>
      <vt:lpstr> </vt:lpstr>
      <vt:lpstr>Slide 3</vt:lpstr>
      <vt:lpstr>Slide 4</vt:lpstr>
      <vt:lpstr>Slide 5</vt:lpstr>
      <vt:lpstr>Slide 6</vt:lpstr>
      <vt:lpstr>Slide 7</vt:lpstr>
      <vt:lpstr>Slide 8</vt:lpstr>
      <vt:lpstr>Slide 9</vt:lpstr>
      <vt:lpstr> Edmonton Public Library</vt:lpstr>
      <vt:lpstr>Slide 11</vt:lpstr>
      <vt:lpstr>Slide 12</vt:lpstr>
      <vt:lpstr>Cont. EPL</vt:lpstr>
      <vt:lpstr>Calgary Public Library</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Vancouver Public Library</dc:title>
  <dc:creator>fred</dc:creator>
  <cp:lastModifiedBy>fred</cp:lastModifiedBy>
  <cp:revision>73</cp:revision>
  <dcterms:created xsi:type="dcterms:W3CDTF">2011-11-20T12:27:51Z</dcterms:created>
  <dcterms:modified xsi:type="dcterms:W3CDTF">2011-11-29T09:06:19Z</dcterms:modified>
</cp:coreProperties>
</file>